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75" r:id="rId13"/>
    <p:sldId id="267" r:id="rId14"/>
    <p:sldId id="276" r:id="rId15"/>
    <p:sldId id="268" r:id="rId16"/>
    <p:sldId id="269" r:id="rId17"/>
    <p:sldId id="271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0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51" autoAdjust="0"/>
    <p:restoredTop sz="94660"/>
  </p:normalViewPr>
  <p:slideViewPr>
    <p:cSldViewPr>
      <p:cViewPr varScale="1">
        <p:scale>
          <a:sx n="80" d="100"/>
          <a:sy n="80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5071"/>
            <a:ext cx="7772400" cy="1470025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03EB-5A5B-426F-AF55-ED1D8B940C47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068E-6568-48CF-B407-73BF39B78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ECD5-6E80-4ED7-B241-3DF5FEBCB9F0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5FE6-AF0A-4226-A1B1-BC2873073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6A66-26BC-4E86-9743-9FC1B26329C8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D4592-4F7B-4ED2-9706-A70D85A81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8151-75D0-438B-A038-38AD1232D7E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DD37-E46E-4F12-9402-793E493D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82A5-E532-4958-B816-3473AFDDD0BA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D000-3FB7-4908-830A-973C84B43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2CDB-9300-47DA-B340-AC4E1F75C208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3F92-FBF3-4C4D-981D-65B9CD736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00DD-44A4-4144-A1C9-78F5DBBB34D4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4385-189D-4278-8E6D-A68A997E2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F58-5F72-4AE7-BEEB-6CDDDF426A5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DBF1-78DA-430B-8FC2-AFD2EBC2F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D76F-AB9C-4520-90AC-A26A9CBD6B74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01DA-6F7C-4420-9559-7BA5004E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A9395-803E-446B-BA85-F2CFDBD8CBA6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9B27-D8EC-4E3F-81D8-4BD4D9098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318A-7F06-4D30-8940-F5C13BEDDEBC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1CCE-3D72-400F-9799-798733C6B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C1FE-6563-482B-936E-1E391446EE66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DEA7-9B30-4F22-AF50-3576565A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F68A-07C0-4EAE-AF33-5BA5D75F134B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EA9C-4B7E-4EF7-A5EA-690AB7FDD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E90D53-F3FB-494F-8EBF-3F9F5C161355}" type="datetimeFigureOut">
              <a:rPr lang="ru-RU"/>
              <a:pPr>
                <a:defRPr/>
              </a:pPr>
              <a:t>28.01.2012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1F0CB9-6DDC-4850-955D-2F2E0380E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3600" kern="1200" dirty="0">
          <a:solidFill>
            <a:srgbClr val="215968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Cambr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5968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85800" y="1135063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sz="54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развития речи</a:t>
            </a:r>
          </a:p>
        </p:txBody>
      </p:sp>
      <p:sp>
        <p:nvSpPr>
          <p:cNvPr id="18434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38"/>
            <a:ext cx="6400800" cy="1752600"/>
          </a:xfrm>
        </p:spPr>
        <p:txBody>
          <a:bodyPr/>
          <a:lstStyle/>
          <a:p>
            <a:pPr eaLnBrk="1" hangingPunct="1"/>
            <a:r>
              <a:rPr lang="ru-RU" sz="4400">
                <a:solidFill>
                  <a:srgbClr val="31859C"/>
                </a:solidFill>
                <a:latin typeface="Monotype Corsiva" pitchFamily="66" charset="0"/>
              </a:rPr>
              <a:t>Подготовка к сочинению по картине К.Юона «Волшебница зима»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sz="quarter"/>
          </p:nvPr>
        </p:nvSpPr>
        <p:spPr bwMode="auto">
          <a:xfrm flipV="1">
            <a:off x="457200" y="188913"/>
            <a:ext cx="8229600" cy="857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endParaRPr sz="3200" smtClean="0">
              <a:effectLst/>
            </a:endParaRPr>
          </a:p>
        </p:txBody>
      </p:sp>
      <p:pic>
        <p:nvPicPr>
          <p:cNvPr id="2560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620713"/>
            <a:ext cx="4398962" cy="2381250"/>
          </a:xfrm>
        </p:spPr>
      </p:pic>
      <p:pic>
        <p:nvPicPr>
          <p:cNvPr id="25603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3433763"/>
            <a:ext cx="4103687" cy="2398712"/>
          </a:xfrm>
        </p:spPr>
      </p:pic>
      <p:pic>
        <p:nvPicPr>
          <p:cNvPr id="2560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19250" y="620713"/>
            <a:ext cx="1865313" cy="2592387"/>
          </a:xfrm>
        </p:spPr>
      </p:pic>
      <p:pic>
        <p:nvPicPr>
          <p:cNvPr id="2560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3395663"/>
            <a:ext cx="4075112" cy="236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b="1" i="1" smtClean="0">
                <a:solidFill>
                  <a:schemeClr val="hlink"/>
                </a:solidFill>
                <a:effectLst/>
              </a:rPr>
              <a:t>Художник изобразил зиму волшебницей, чародейкой.</a:t>
            </a:r>
            <a:r>
              <a:rPr sz="3200" smtClean="0">
                <a:effectLst/>
              </a:rPr>
              <a:t> </a:t>
            </a:r>
          </a:p>
        </p:txBody>
      </p:sp>
      <p:pic>
        <p:nvPicPr>
          <p:cNvPr id="2662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600200"/>
            <a:ext cx="4033837" cy="2185988"/>
          </a:xfrm>
        </p:spPr>
      </p:pic>
      <p:pic>
        <p:nvPicPr>
          <p:cNvPr id="2662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938588"/>
            <a:ext cx="4033837" cy="2187575"/>
          </a:xfrm>
        </p:spPr>
      </p:pic>
      <p:pic>
        <p:nvPicPr>
          <p:cNvPr id="2662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2276475"/>
            <a:ext cx="4259262" cy="30400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0175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endParaRPr sz="3200" smtClean="0">
              <a:effectLst/>
            </a:endParaRPr>
          </a:p>
        </p:txBody>
      </p:sp>
      <p:pic>
        <p:nvPicPr>
          <p:cNvPr id="38920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692150"/>
            <a:ext cx="4316412" cy="2660650"/>
          </a:xfrm>
        </p:spPr>
      </p:pic>
      <p:pic>
        <p:nvPicPr>
          <p:cNvPr id="38921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500438"/>
            <a:ext cx="4316413" cy="2808287"/>
          </a:xfrm>
        </p:spPr>
      </p:pic>
      <p:pic>
        <p:nvPicPr>
          <p:cNvPr id="3892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23850" y="2276475"/>
            <a:ext cx="4244975" cy="3041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b="1" i="1" smtClean="0">
                <a:solidFill>
                  <a:schemeClr val="hlink"/>
                </a:solidFill>
                <a:effectLst/>
              </a:rPr>
              <a:t>Что изображено в центре картины?</a:t>
            </a:r>
          </a:p>
        </p:txBody>
      </p:sp>
      <p:pic>
        <p:nvPicPr>
          <p:cNvPr id="27650" name="Rectangle 3"/>
          <p:cNvPicPr>
            <a:picLocks noGrp="1"/>
          </p:cNvPicPr>
          <p:nvPr>
            <p:ph type="body" idx="1"/>
          </p:nvPr>
        </p:nvPicPr>
        <p:blipFill>
          <a:blip r:embed="rId2">
            <a:lum contrast="18000"/>
          </a:blip>
          <a:srcRect l="25192" b="14101"/>
          <a:stretch>
            <a:fillRect/>
          </a:stretch>
        </p:blipFill>
        <p:spPr>
          <a:xfrm>
            <a:off x="1547813" y="1557338"/>
            <a:ext cx="6337300" cy="4392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3000" b="1" i="1" smtClean="0">
                <a:solidFill>
                  <a:schemeClr val="hlink"/>
                </a:solidFill>
                <a:effectLst/>
              </a:rPr>
              <a:t>…крупным планом деревья-великаны, развесила узоры на ветки, покрыла их искристым инеем…</a:t>
            </a:r>
            <a:r>
              <a:rPr sz="3200" smtClean="0">
                <a:effectLst/>
              </a:rPr>
              <a:t> 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b="1" i="1" smtClean="0">
                <a:solidFill>
                  <a:schemeClr val="hlink"/>
                </a:solidFill>
                <a:effectLst/>
                <a:latin typeface="Arial" charset="0"/>
              </a:rPr>
              <a:t>Ф</a:t>
            </a:r>
            <a:r>
              <a:rPr b="1" i="1" smtClean="0">
                <a:solidFill>
                  <a:schemeClr val="hlink"/>
                </a:solidFill>
                <a:effectLst/>
              </a:rPr>
              <a:t>изкультминутка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784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</a:t>
            </a:r>
            <a:r>
              <a:rPr lang="ru-RU" sz="3000" b="1" smtClean="0"/>
              <a:t>Буратино потянулся, </a:t>
            </a:r>
            <a:endParaRPr lang="ru-RU" sz="3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Раз - нагнулся, </a:t>
            </a:r>
            <a:endParaRPr lang="ru-RU" sz="3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Два - нагнулся, </a:t>
            </a:r>
            <a:endParaRPr lang="ru-RU" sz="3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Руки в сторону развел, </a:t>
            </a:r>
            <a:endParaRPr lang="ru-RU" sz="3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Ключик, видно, не нашел. </a:t>
            </a:r>
            <a:endParaRPr lang="ru-RU" sz="30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Чтобы ключик нам достать</a:t>
            </a:r>
            <a:r>
              <a:rPr lang="ru-RU" sz="3000" b="1" smtClean="0">
                <a:latin typeface="Arial" charset="0"/>
              </a:rPr>
              <a:t>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000" b="1" smtClean="0"/>
              <a:t>Нужно на носочки встать. </a:t>
            </a:r>
            <a:br>
              <a:rPr lang="ru-RU" sz="3000" b="1" smtClean="0"/>
            </a:br>
            <a:endParaRPr lang="ru-RU" sz="3000" b="1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3455988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b="1" i="1" smtClean="0">
                <a:solidFill>
                  <a:schemeClr val="hlink"/>
                </a:solidFill>
                <a:effectLst/>
              </a:rPr>
              <a:t>Составьте описание речки.</a:t>
            </a:r>
            <a:r>
              <a:rPr smtClean="0">
                <a:effectLst/>
              </a:rPr>
              <a:t> </a:t>
            </a:r>
          </a:p>
        </p:txBody>
      </p:sp>
      <p:pic>
        <p:nvPicPr>
          <p:cNvPr id="29698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4993" t="50917" b="-13280"/>
          <a:stretch>
            <a:fillRect/>
          </a:stretch>
        </p:blipFill>
        <p:spPr>
          <a:xfrm>
            <a:off x="900113" y="1916113"/>
            <a:ext cx="7488237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b="1" i="1" smtClean="0">
                <a:solidFill>
                  <a:schemeClr val="hlink"/>
                </a:solidFill>
                <a:effectLst/>
              </a:rPr>
              <a:t>Задний план картины</a:t>
            </a:r>
          </a:p>
        </p:txBody>
      </p:sp>
      <p:pic>
        <p:nvPicPr>
          <p:cNvPr id="3174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54823"/>
          <a:stretch>
            <a:fillRect/>
          </a:stretch>
        </p:blipFill>
        <p:spPr>
          <a:xfrm>
            <a:off x="323850" y="2565400"/>
            <a:ext cx="8496300" cy="3024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3200" b="1" i="1" smtClean="0">
                <a:solidFill>
                  <a:schemeClr val="hlink"/>
                </a:solidFill>
                <a:effectLst/>
              </a:rPr>
              <a:t>Опишите забавы, нарисованные на картине</a:t>
            </a:r>
          </a:p>
        </p:txBody>
      </p:sp>
      <p:pic>
        <p:nvPicPr>
          <p:cNvPr id="3072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b="1" i="1" smtClean="0">
                <a:effectLst/>
              </a:rPr>
              <a:t>К.Юон. Волшебница зима.</a:t>
            </a:r>
          </a:p>
        </p:txBody>
      </p:sp>
      <p:pic>
        <p:nvPicPr>
          <p:cNvPr id="3277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1600200"/>
            <a:ext cx="73755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sz="4400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Фонетическая разминка.</a:t>
            </a:r>
            <a:r>
              <a:rPr>
                <a:effectLst/>
              </a:rPr>
              <a:t> </a:t>
            </a:r>
          </a:p>
        </p:txBody>
      </p:sp>
      <p:sp>
        <p:nvSpPr>
          <p:cNvPr id="153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330700" cy="3849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b="1" i="1" smtClean="0"/>
              <a:t>На дворах и домах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Снег лежит  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                        полотном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И от солнца блестит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Разноцветным огнем.</a:t>
            </a:r>
          </a:p>
        </p:txBody>
      </p:sp>
      <p:pic>
        <p:nvPicPr>
          <p:cNvPr id="15368" name="Content Placeholder 3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412875"/>
            <a:ext cx="4105275" cy="4713288"/>
          </a:xfrm>
        </p:spPr>
      </p:pic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528763" y="3213100"/>
          <a:ext cx="3619500" cy="2238375"/>
        </p:xfrm>
        <a:graphic>
          <a:graphicData uri="http://schemas.openxmlformats.org/presentationml/2006/ole">
            <p:oleObj spid="_x0000_s15365" name="Диаграмма" r:id="rId4" imgW="3143250" imgH="22383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b="1" i="1" smtClean="0">
                <a:solidFill>
                  <a:schemeClr val="hlink"/>
                </a:solidFill>
                <a:effectLst/>
                <a:latin typeface="Arial" charset="0"/>
              </a:rPr>
              <a:t>Фонетическая разминка</a:t>
            </a:r>
          </a:p>
        </p:txBody>
      </p:sp>
      <p:pic>
        <p:nvPicPr>
          <p:cNvPr id="1945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00200"/>
            <a:ext cx="4033838" cy="4525963"/>
          </a:xfrm>
        </p:spPr>
      </p:pic>
      <p:sp>
        <p:nvSpPr>
          <p:cNvPr id="19459" name="Rectangle 6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b="1" i="1" smtClean="0"/>
              <a:t>Опрятней модного 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                            паркета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Блистает речка, 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                  льдом одета,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Мальчишек 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       радостный народ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Коньками звучно </a:t>
            </a:r>
          </a:p>
          <a:p>
            <a:pPr eaLnBrk="1" hangingPunct="1">
              <a:buFont typeface="Arial" charset="0"/>
              <a:buNone/>
            </a:pPr>
            <a:r>
              <a:rPr lang="ru-RU" sz="3000" b="1" i="1" smtClean="0"/>
              <a:t>                    режет лед.</a:t>
            </a:r>
          </a:p>
          <a:p>
            <a:pPr eaLnBrk="1" hangingPunct="1"/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3200" i="1" smtClean="0">
                <a:solidFill>
                  <a:schemeClr val="hlink"/>
                </a:solidFill>
                <a:effectLst/>
              </a:rPr>
              <a:t>Одним словом</a:t>
            </a:r>
            <a:r>
              <a:rPr sz="3200" i="1" smtClean="0">
                <a:effectLst/>
              </a:rPr>
              <a:t>      </a:t>
            </a:r>
            <a:r>
              <a:rPr sz="3200" i="1" smtClean="0">
                <a:effectLst/>
                <a:latin typeface="Arial" charset="0"/>
              </a:rPr>
              <a:t/>
            </a:r>
            <a:br>
              <a:rPr sz="3200" i="1" smtClean="0">
                <a:effectLst/>
                <a:latin typeface="Arial" charset="0"/>
              </a:rPr>
            </a:br>
            <a:r>
              <a:rPr sz="3200" i="1" smtClean="0">
                <a:effectLst/>
              </a:rPr>
              <a:t>(о зиме)</a:t>
            </a:r>
          </a:p>
        </p:txBody>
      </p:sp>
      <p:sp>
        <p:nvSpPr>
          <p:cNvPr id="20482" name="Rectangle 1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/>
              <a:t>     </a:t>
            </a:r>
            <a:r>
              <a:rPr lang="ru-RU" sz="3200" i="1" smtClean="0">
                <a:solidFill>
                  <a:schemeClr val="hlink"/>
                </a:solidFill>
              </a:rPr>
              <a:t>Словосочетанием </a:t>
            </a:r>
          </a:p>
          <a:p>
            <a:pPr eaLnBrk="1" hangingPunct="1">
              <a:buFont typeface="Arial" charset="0"/>
              <a:buNone/>
            </a:pPr>
            <a:r>
              <a:rPr lang="ru-RU" sz="3200" i="1" smtClean="0"/>
              <a:t> - о волшебнице зиме;</a:t>
            </a:r>
          </a:p>
          <a:p>
            <a:pPr eaLnBrk="1" hangingPunct="1">
              <a:buFont typeface="Arial" charset="0"/>
              <a:buNone/>
            </a:pPr>
            <a:r>
              <a:rPr lang="ru-RU" sz="3200" i="1" smtClean="0"/>
              <a:t> - о чародейке зиме;</a:t>
            </a:r>
          </a:p>
          <a:p>
            <a:pPr eaLnBrk="1" hangingPunct="1">
              <a:buFont typeface="Arial" charset="0"/>
              <a:buNone/>
            </a:pPr>
            <a:r>
              <a:rPr lang="ru-RU" sz="3200" i="1" smtClean="0"/>
              <a:t> - о белоснежной зиме.</a:t>
            </a:r>
          </a:p>
        </p:txBody>
      </p:sp>
      <p:sp>
        <p:nvSpPr>
          <p:cNvPr id="20483" name="Rectangle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200" i="1" smtClean="0">
                <a:solidFill>
                  <a:schemeClr val="hlink"/>
                </a:solidFill>
              </a:rPr>
              <a:t>Предложением</a:t>
            </a:r>
          </a:p>
          <a:p>
            <a:pPr eaLnBrk="1" hangingPunct="1">
              <a:buFont typeface="Arial" charset="0"/>
              <a:buNone/>
            </a:pPr>
            <a:r>
              <a:rPr lang="ru-RU" sz="3200" i="1" smtClean="0"/>
              <a:t>  Мы будем говорить о волшебнице зиме. </a:t>
            </a:r>
          </a:p>
          <a:p>
            <a:pPr eaLnBrk="1" hangingPunct="1">
              <a:buFont typeface="Arial" charset="0"/>
              <a:buNone/>
            </a:pPr>
            <a:r>
              <a:rPr lang="ru-RU" sz="3200" i="1" smtClean="0"/>
              <a:t>  Мы будем говорить о чародейке зиме.</a:t>
            </a:r>
          </a:p>
          <a:p>
            <a:pPr eaLnBrk="1" hangingPunct="1">
              <a:buFont typeface="Arial" charset="0"/>
              <a:buNone/>
            </a:pPr>
            <a:r>
              <a:rPr lang="ru-RU" sz="3200" i="1" smtClean="0"/>
              <a:t> Мы будем говорить о белоснежной зиме.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build="p"/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sz="quarter"/>
          </p:nvPr>
        </p:nvSpPr>
        <p:spPr bwMode="auto">
          <a:xfrm>
            <a:off x="323850" y="18891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400" b="1" i="1" smtClean="0">
                <a:solidFill>
                  <a:schemeClr val="hlink"/>
                </a:solidFill>
                <a:effectLst/>
              </a:rPr>
              <a:t>Снег лежит </a:t>
            </a:r>
            <a:r>
              <a:rPr sz="4400" b="1" i="1" smtClean="0">
                <a:solidFill>
                  <a:schemeClr val="hlink"/>
                </a:solidFill>
                <a:effectLst/>
                <a:latin typeface="Arial" charset="0"/>
              </a:rPr>
              <a:t>полотн</a:t>
            </a:r>
            <a:r>
              <a:rPr sz="4400" b="1" i="1" smtClean="0">
                <a:solidFill>
                  <a:schemeClr val="hlink"/>
                </a:solidFill>
                <a:effectLst/>
              </a:rPr>
              <a:t>ом.</a:t>
            </a:r>
            <a:r>
              <a:rPr smtClean="0">
                <a:effectLst/>
              </a:rPr>
              <a:t> </a:t>
            </a:r>
          </a:p>
        </p:txBody>
      </p:sp>
      <p:pic>
        <p:nvPicPr>
          <p:cNvPr id="21506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1508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1509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716463" y="1557338"/>
            <a:ext cx="3959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215968"/>
                </a:solidFill>
              </a:rPr>
              <a:t>На дворах и домах</a:t>
            </a:r>
          </a:p>
          <a:p>
            <a:r>
              <a:rPr lang="ru-RU" sz="2400" b="1" i="1">
                <a:solidFill>
                  <a:srgbClr val="215968"/>
                </a:solidFill>
              </a:rPr>
              <a:t>Снег лежит  </a:t>
            </a:r>
          </a:p>
          <a:p>
            <a:r>
              <a:rPr lang="ru-RU" sz="2400" b="1" i="1">
                <a:solidFill>
                  <a:srgbClr val="215968"/>
                </a:solidFill>
              </a:rPr>
              <a:t>                        полотном</a:t>
            </a:r>
          </a:p>
          <a:p>
            <a:r>
              <a:rPr lang="ru-RU" sz="2400" b="1" i="1">
                <a:solidFill>
                  <a:srgbClr val="215968"/>
                </a:solidFill>
              </a:rPr>
              <a:t>И от солнца блестит</a:t>
            </a:r>
          </a:p>
          <a:p>
            <a:r>
              <a:rPr lang="ru-RU" sz="2400" b="1" i="1">
                <a:solidFill>
                  <a:srgbClr val="215968"/>
                </a:solidFill>
              </a:rPr>
              <a:t>Разноцветным огнем.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 sz="quarter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 i="1" smtClean="0">
                <a:effectLst/>
              </a:rPr>
              <a:t>Блистает речка, льдом одета.</a:t>
            </a:r>
            <a:r>
              <a:rPr smtClean="0">
                <a:effectLst/>
              </a:rPr>
              <a:t> </a:t>
            </a:r>
          </a:p>
        </p:txBody>
      </p:sp>
      <p:pic>
        <p:nvPicPr>
          <p:cNvPr id="22530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22531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2532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0" y="4005263"/>
            <a:ext cx="38163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215968"/>
                </a:solidFill>
              </a:rPr>
              <a:t>Опрятней модного 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                            паркета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Блистает речка, 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                  льдом одета,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Мальчишек 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       радостный народ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Коньками звучно </a:t>
            </a:r>
          </a:p>
          <a:p>
            <a:r>
              <a:rPr lang="ru-RU" sz="2000" b="1" i="1">
                <a:solidFill>
                  <a:srgbClr val="215968"/>
                </a:solidFill>
              </a:rPr>
              <a:t>                    режет лед.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sz="4400" b="1" i="1" smtClean="0">
                <a:solidFill>
                  <a:schemeClr val="hlink"/>
                </a:solidFill>
                <a:effectLst/>
                <a:latin typeface="Arial" charset="0"/>
              </a:rPr>
              <a:t>Волшебница зима</a:t>
            </a:r>
          </a:p>
        </p:txBody>
      </p:sp>
      <p:pic>
        <p:nvPicPr>
          <p:cNvPr id="3789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1600200"/>
            <a:ext cx="73755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400" b="1" i="1" smtClean="0">
                <a:solidFill>
                  <a:schemeClr val="hlink"/>
                </a:solidFill>
                <a:effectLst/>
              </a:rPr>
              <a:t>К.Ф.Юон</a:t>
            </a: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74" y="1357298"/>
            <a:ext cx="3662371" cy="51847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000" i="1" smtClean="0">
                <a:solidFill>
                  <a:schemeClr val="hlink"/>
                </a:solidFill>
                <a:effectLst/>
              </a:rPr>
              <a:t>Волшебница зима</a:t>
            </a:r>
          </a:p>
        </p:txBody>
      </p:sp>
      <p:pic>
        <p:nvPicPr>
          <p:cNvPr id="2457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600200"/>
            <a:ext cx="8785225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лшебница зи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волшебница зима</Template>
  <TotalTime>1</TotalTime>
  <Words>233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волшебница зима</vt:lpstr>
      <vt:lpstr>Диаграмма</vt:lpstr>
      <vt:lpstr>Урок развития речи</vt:lpstr>
      <vt:lpstr>Фонетическая разминка. </vt:lpstr>
      <vt:lpstr>Фонетическая разминка</vt:lpstr>
      <vt:lpstr>Одним словом       (о зиме)</vt:lpstr>
      <vt:lpstr>Снег лежит полотном. </vt:lpstr>
      <vt:lpstr>Блистает речка, льдом одета. </vt:lpstr>
      <vt:lpstr>Волшебница зима</vt:lpstr>
      <vt:lpstr>К.Ф.Юон</vt:lpstr>
      <vt:lpstr>Волшебница зима</vt:lpstr>
      <vt:lpstr>Слайд 10</vt:lpstr>
      <vt:lpstr>Художник изобразил зиму волшебницей, чародейкой. </vt:lpstr>
      <vt:lpstr>Слайд 12</vt:lpstr>
      <vt:lpstr>Что изображено в центре картины?</vt:lpstr>
      <vt:lpstr>…крупным планом деревья-великаны, развесила узоры на ветки, покрыла их искристым инеем… </vt:lpstr>
      <vt:lpstr>Физкультминутка</vt:lpstr>
      <vt:lpstr>Составьте описание речки. </vt:lpstr>
      <vt:lpstr>Задний план картины</vt:lpstr>
      <vt:lpstr>Опишите забавы, нарисованные на картине</vt:lpstr>
      <vt:lpstr>К.Юон. Волшебница зима.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</dc:title>
  <dc:creator>Rimma&amp;Venya</dc:creator>
  <cp:lastModifiedBy>Rimma&amp;Venya</cp:lastModifiedBy>
  <cp:revision>1</cp:revision>
  <dcterms:created xsi:type="dcterms:W3CDTF">2012-01-28T03:42:00Z</dcterms:created>
  <dcterms:modified xsi:type="dcterms:W3CDTF">2012-01-28T03:43:12Z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