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58" r:id="rId5"/>
    <p:sldId id="278" r:id="rId6"/>
    <p:sldId id="262" r:id="rId7"/>
    <p:sldId id="263" r:id="rId8"/>
    <p:sldId id="279" r:id="rId9"/>
    <p:sldId id="267" r:id="rId10"/>
    <p:sldId id="268" r:id="rId11"/>
    <p:sldId id="269" r:id="rId12"/>
    <p:sldId id="270" r:id="rId13"/>
    <p:sldId id="271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B3E2-315A-4272-AACE-FAC7F5A01498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BD51-642E-40E8-A968-823A5EF06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A82-1974-4E0C-809C-692A6E10C1AE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1528-F09F-4CD4-841C-481D348B1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F49E-48E5-4429-B3DF-55A07103518A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7EF7-131C-4795-8963-BB8AF8C1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39BC-7050-4FF0-989F-A0977300D53D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5D9F-A63F-4AAD-AE12-574BDFD88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451-97B9-4646-9540-4414BE5FB227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0C95-B75C-483A-BEB4-02D829761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D27C-F28C-4F5C-B59B-7AA6CA4757D3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4F15-5F00-4589-B7E7-BEFD3ADF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292B-394E-49C2-B2D5-7A69793810B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8E03-16C6-4FA1-A939-41CA07C23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1CA1-65D9-45AC-91C2-8E5CB006B70C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E15C-7DE7-4283-B8A6-E867C8FAB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A8DC-39D8-45C3-9175-6AFF58F8A5A4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154D-43DB-43C8-8CEF-152FD9B7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5A1D-24D8-4C26-BFE2-115E34935833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721A-6FAE-4A8E-9120-04DE3857A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2F3C-FD5B-4C57-B510-B1C0B4DA768A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B72B-43CA-4D51-8C0B-5C9A997E2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FE319-BD8D-412D-AC74-6954B8468A2F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A9A04-C2BC-4572-93E2-8902E7D33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4292600"/>
            <a:ext cx="5888038" cy="795338"/>
          </a:xfrm>
        </p:spPr>
        <p:txBody>
          <a:bodyPr>
            <a:noAutofit/>
          </a:bodyPr>
          <a:lstStyle/>
          <a:p>
            <a:pPr algn="r"/>
            <a:r>
              <a:rPr lang="ru-RU" sz="3600" smtClean="0">
                <a:solidFill>
                  <a:srgbClr val="4F6228"/>
                </a:solidFill>
                <a:latin typeface="Futura Md BT"/>
              </a:rPr>
              <a:t>Как сохранить психологическое здоровье?</a:t>
            </a:r>
            <a:endParaRPr lang="en-US" sz="3600" smtClean="0">
              <a:solidFill>
                <a:srgbClr val="4F6228"/>
              </a:solidFill>
              <a:latin typeface="Futura Md B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763" y="5445125"/>
            <a:ext cx="7488237" cy="1223963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800" smtClean="0">
                <a:solidFill>
                  <a:srgbClr val="77933C"/>
                </a:solidFill>
                <a:latin typeface="Futura Md BT"/>
              </a:rPr>
              <a:t>Педагоги-психологи  ГБОУ школы-интерната № 11 </a:t>
            </a:r>
          </a:p>
          <a:p>
            <a:pPr algn="r">
              <a:lnSpc>
                <a:spcPct val="80000"/>
              </a:lnSpc>
            </a:pPr>
            <a:r>
              <a:rPr lang="ru-RU" sz="2800" smtClean="0">
                <a:solidFill>
                  <a:srgbClr val="77933C"/>
                </a:solidFill>
                <a:latin typeface="Futura Md BT"/>
              </a:rPr>
              <a:t>Булычева Н.И.Юлдашева А.И. </a:t>
            </a:r>
          </a:p>
          <a:p>
            <a:pPr algn="r">
              <a:lnSpc>
                <a:spcPct val="80000"/>
              </a:lnSpc>
            </a:pPr>
            <a:endParaRPr lang="en-US" sz="2800" smtClean="0">
              <a:solidFill>
                <a:srgbClr val="77933C"/>
              </a:solidFill>
              <a:latin typeface="Futura Md B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1 причина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Существует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тесная взаимосвязь между психикой и физическим состоянием человека. Чувство тревоги, постоянные стрессы и переживания могут привести к ухудшению здоровья (нарушение сна, ослабление иммунной системы).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Picture 2" descr="https://www.kelownanow.com/files/health_wellness-1.jpg"/>
          <p:cNvPicPr>
            <a:picLocks noChangeAspect="1" noChangeArrowheads="1"/>
          </p:cNvPicPr>
          <p:nvPr/>
        </p:nvPicPr>
        <p:blipFill>
          <a:blip r:embed="rId3"/>
          <a:srcRect t="19444" r="33907" b="15277"/>
          <a:stretch>
            <a:fillRect/>
          </a:stretch>
        </p:blipFill>
        <p:spPr bwMode="auto">
          <a:xfrm>
            <a:off x="0" y="1928813"/>
            <a:ext cx="4929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vtvoiruki.ru/wp-content/uploads/2013/02/B2U6MoGIAAAfeU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4826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2 причина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2063" y="1571625"/>
            <a:ext cx="4071937" cy="5286375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4F6228"/>
                </a:solidFill>
                <a:latin typeface="Futura Md BT"/>
              </a:rPr>
              <a:t>Психиатр, доктор медицинских наук Д. Сэк отмечает, что люди, которые заботятся о психологическом здоровье, как правило, достигают больших успехов в карьере и зарабатывают больше.</a:t>
            </a:r>
          </a:p>
        </p:txBody>
      </p:sp>
      <p:pic>
        <p:nvPicPr>
          <p:cNvPr id="29700" name="Picture 2" descr="http://afirmacii.ru/wp-content/uploads/2017/03/zdorov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47450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mognovse.ru/mogno/755/754170/754170_html_m62df73f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492918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3 причина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86313" y="1428750"/>
            <a:ext cx="4357687" cy="5429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4F6228"/>
                </a:solidFill>
                <a:latin typeface="Futura Md BT"/>
              </a:rPr>
              <a:t>Психологическое здоровье очень важно в плане коммуникации, в первую очередь, в семье. Оно позволяет поддерживать здоровую атмосферу в среде близких людей, правильно воспитывать детей, давая им необходимую заботу и психологическую модель для подражания.</a:t>
            </a:r>
          </a:p>
          <a:p>
            <a:pPr>
              <a:lnSpc>
                <a:spcPct val="90000"/>
              </a:lnSpc>
            </a:pPr>
            <a:endParaRPr lang="ru-RU" sz="2600" smtClean="0"/>
          </a:p>
        </p:txBody>
      </p:sp>
      <p:pic>
        <p:nvPicPr>
          <p:cNvPr id="30724" name="Picture 2" descr="http://ladyspecial.ru/images/2012/11/16/e7409c52501a4121ad0ef42c84fa10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49831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womenssecrets.me/wp-content/uploads/2015/05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953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4 причина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4F6228"/>
                </a:solidFill>
                <a:latin typeface="Futura Md BT"/>
              </a:rPr>
              <a:t>Психологически здоровые люди реже подвержены влиянию негативных социальных факторов, и реже совершают противозаконные действия.</a:t>
            </a:r>
          </a:p>
          <a:p>
            <a:endParaRPr lang="ru-RU" smtClean="0"/>
          </a:p>
        </p:txBody>
      </p:sp>
      <p:sp>
        <p:nvSpPr>
          <p:cNvPr id="31748" name="AutoShape 2" descr="https://be-ledy.ru/wp-content/uploads/2016/12/zabotitsya-o-svoem-zdorove-v-2017-go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6" name="Picture 4" descr="https://be-ledy.ru/wp-content/uploads/2016/12/zabotitsya-o-svoem-zdorove-v-2017-go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505066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www.prohandmade.ru/wp-content/uploads/2012/05/for-advertori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82596"/>
            <a:ext cx="5072066" cy="337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epimages.ru/uploads/images/s/m/a/smajliki_foto_veseli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715375" cy="793750"/>
          </a:xfrm>
        </p:spPr>
        <p:txBody>
          <a:bodyPr/>
          <a:lstStyle/>
          <a:p>
            <a:pPr algn="r"/>
            <a:r>
              <a:rPr lang="ru-RU" sz="5400" b="1" smtClean="0">
                <a:latin typeface="Futura Md BT"/>
              </a:rPr>
              <a:t>Спасибо за внимание!</a:t>
            </a:r>
            <a:endParaRPr lang="en-US" sz="5400" b="1" smtClean="0">
              <a:latin typeface="Futura Md B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836613"/>
            <a:ext cx="5543550" cy="5832475"/>
          </a:xfrm>
        </p:spPr>
        <p:txBody>
          <a:bodyPr>
            <a:normAutofit/>
          </a:bodyPr>
          <a:lstStyle/>
          <a:p>
            <a:pPr algn="r"/>
            <a:r>
              <a:rPr lang="ru-RU" sz="2800" smtClean="0">
                <a:solidFill>
                  <a:srgbClr val="4F6228"/>
                </a:solidFill>
                <a:latin typeface="Futura Md BT"/>
              </a:rPr>
              <a:t>Психологическое здоровье – это состояние благополучия, при котором человек способен реализовывать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сообщества.</a:t>
            </a:r>
            <a:br>
              <a:rPr lang="ru-RU" sz="2800" smtClean="0">
                <a:solidFill>
                  <a:srgbClr val="4F6228"/>
                </a:solidFill>
                <a:latin typeface="Futura Md BT"/>
              </a:rPr>
            </a:br>
            <a:endParaRPr lang="en-US" sz="2800" smtClean="0">
              <a:solidFill>
                <a:srgbClr val="4F6228"/>
              </a:solidFill>
              <a:latin typeface="Futura Md BT"/>
            </a:endParaRPr>
          </a:p>
        </p:txBody>
      </p:sp>
      <p:pic>
        <p:nvPicPr>
          <p:cNvPr id="15363" name="Picture 2" descr="http://img1.likar.info/uploads/3e/e6/d6/3ee6d61f-25cf-4c4a-9d53-14dded2bdd34_670x0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4163"/>
            <a:ext cx="30718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arhivurokov.ru/multiurok/html/2017/01/24/s_5887a60173151/538113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4206613" cy="196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0063"/>
            <a:ext cx="4762500" cy="1368425"/>
          </a:xfrm>
        </p:spPr>
        <p:txBody>
          <a:bodyPr>
            <a:normAutofit/>
          </a:bodyPr>
          <a:lstStyle/>
          <a:p>
            <a:pPr algn="r"/>
            <a:r>
              <a:rPr lang="ru-RU" sz="2900" smtClean="0">
                <a:solidFill>
                  <a:srgbClr val="4F6228"/>
                </a:solidFill>
                <a:latin typeface="Futura Md BT"/>
              </a:rPr>
              <a:t>        Критерии психологического здоровья</a:t>
            </a:r>
            <a:endParaRPr lang="en-US" sz="2900" smtClean="0">
              <a:solidFill>
                <a:srgbClr val="4F6228"/>
              </a:solidFill>
              <a:latin typeface="Futura Md B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4752975" cy="49418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4F6228"/>
                </a:solidFill>
                <a:latin typeface="Futura Md BT"/>
              </a:rPr>
              <a:t>соответствие психических реакций (адекватность) силе и частоте воздействий, социальных обстоятельств и ситуаций;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4F6228"/>
                </a:solidFill>
                <a:latin typeface="Futura Md BT"/>
              </a:rPr>
              <a:t>способность управления поведением в соответствии с социальными нормами, правилами, законами;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4F6228"/>
                </a:solidFill>
                <a:latin typeface="Futura Md BT"/>
              </a:rPr>
              <a:t>способность планировать собственную жизнь и реализовывать эти планы;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4F6228"/>
                </a:solidFill>
                <a:latin typeface="Futura Md BT"/>
              </a:rPr>
              <a:t>способность изменять способ поведения в зависимости от смены жизненных ситуаций и обстоятельств.</a:t>
            </a:r>
          </a:p>
          <a:p>
            <a:pPr>
              <a:lnSpc>
                <a:spcPct val="80000"/>
              </a:lnSpc>
            </a:pPr>
            <a:endParaRPr lang="ru-RU" sz="2200" smtClean="0"/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17410" name="Picture 2" descr="http://1iris.ru/wp-content/uploads/2016/09/zdorov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066" y="1928802"/>
            <a:ext cx="3553934" cy="244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stihi.ru/pics/2016/04/08/3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4000480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332038"/>
            <a:ext cx="4038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smtClean="0">
                <a:solidFill>
                  <a:srgbClr val="4F6228"/>
                </a:solidFill>
                <a:latin typeface="Futura Md BT"/>
              </a:rPr>
              <a:t>Психологически здоровый человек адекватно оценивает действительность, проявляет интерес к окружающему миру, согласовывает свое поведение и реакцию на происходящее с условиями среды, способен к самоанализу и рефлексии.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rgbClr val="4F6228"/>
              </a:solidFill>
              <a:latin typeface="Futura Md BT"/>
            </a:endParaRP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4F6228"/>
                </a:solidFill>
                <a:latin typeface="Futura Md BT"/>
              </a:rPr>
              <a:t>Психологически нездоровый человек уходит от ответственности, появляется зависимость от вредных привычек, пассивен, наблюдается повышенная тревожность, утрата веры в себя, враждебен по отношению к окружающим.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rgbClr val="4F6228"/>
              </a:solidFill>
              <a:latin typeface="Futura Md BT"/>
            </a:endParaRP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4292600"/>
            <a:ext cx="6551613" cy="1944688"/>
          </a:xfrm>
        </p:spPr>
        <p:txBody>
          <a:bodyPr>
            <a:normAutofit/>
          </a:bodyPr>
          <a:lstStyle/>
          <a:p>
            <a:pPr algn="r"/>
            <a:r>
              <a:rPr lang="ru-RU" sz="4000" b="1" smtClean="0">
                <a:solidFill>
                  <a:srgbClr val="4F6228"/>
                </a:solidFill>
                <a:latin typeface="Futura Md BT"/>
              </a:rPr>
              <a:t>Основные составляющие психологического здоровья</a:t>
            </a:r>
            <a:endParaRPr lang="en-US" sz="4000" b="1" smtClean="0">
              <a:solidFill>
                <a:srgbClr val="4F6228"/>
              </a:solidFill>
              <a:latin typeface="Futura Md B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smtClean="0">
                <a:solidFill>
                  <a:srgbClr val="4F6228"/>
                </a:solidFill>
                <a:latin typeface="Futura Md BT"/>
              </a:rPr>
              <a:t>9профилактических правил для всех и для каждого</a:t>
            </a:r>
            <a:endParaRPr lang="en-US" sz="3200" smtClean="0">
              <a:solidFill>
                <a:srgbClr val="4F6228"/>
              </a:solidFill>
              <a:latin typeface="Futura Md B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244975" cy="5084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 Специалисты рекомендуют: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*   Полдня хотя бы раз в неделю проводите так как вам нравится: плавайте, танцуйте. Прогуливайтесь или просто сидите на скамейке в парке.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*   Не реже одного раза в день говорите самому дорогому для вас человеку теплые слова. Не сомневайтесь, что он в ответ скажет вам то же самое.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Два-три раза в неделю давайте себе физическую нагрузку.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Пейте больше воды, чтобы поддержать тело в физической форме.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495800" cy="41259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Не позволяйте  расхищать свою жизнь. Иногда бывает лучше, чтобы некоторые письма и звонки остались без ответа.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Когда вы подавлены займитесь интенсивной физической работой. Это защитит вас от стресса.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Съедайте хотя бы по 1 банану в день. В них есть все полезные микроэлементы и они обладают большой энергетической емкостью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rgbClr val="4F6228"/>
                </a:solidFill>
                <a:latin typeface="Futura Md BT"/>
              </a:rPr>
              <a:t>    </a:t>
            </a:r>
          </a:p>
          <a:p>
            <a:pPr>
              <a:lnSpc>
                <a:spcPct val="80000"/>
              </a:lnSpc>
            </a:pPr>
            <a:endParaRPr lang="en-US" sz="1800" smtClean="0">
              <a:solidFill>
                <a:srgbClr val="4F6228"/>
              </a:solidFill>
              <a:latin typeface="Futura Md BT"/>
            </a:endParaRP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smtClean="0">
                <a:solidFill>
                  <a:srgbClr val="4F6228"/>
                </a:solidFill>
                <a:latin typeface="Futura Md BT"/>
              </a:rPr>
              <a:t>Советы  родителям, как сформировать у ребенка хорошую самооценку и умение противостоять трудностям </a:t>
            </a:r>
            <a:endParaRPr lang="en-US" sz="3200" smtClean="0">
              <a:solidFill>
                <a:srgbClr val="4F6228"/>
              </a:solidFill>
              <a:latin typeface="Futura Md B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2060575"/>
            <a:ext cx="7715250" cy="55451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Доверие к ребенку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Поддержка, во всех начинаниях, особенно при столкновении с неудачами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Не сравнивать с другими детьми, особенно если сравнение не в его пользу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Выполнение несложных дел и домашних поручений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Похвала не должна быть фальшивой.  В противном случае это вызывает чувство беспомощности у ребенка.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4F6228"/>
                </a:solidFill>
                <a:latin typeface="Futura Md BT"/>
              </a:rPr>
              <a:t>Оказывать помощь ребенку нужно тогда, когда он вас об этом попросит.</a:t>
            </a:r>
          </a:p>
          <a:p>
            <a:pPr>
              <a:lnSpc>
                <a:spcPct val="80000"/>
              </a:lnSpc>
            </a:pPr>
            <a:endParaRPr lang="en-US" sz="2000" smtClean="0">
              <a:solidFill>
                <a:srgbClr val="4F6228"/>
              </a:solidFill>
              <a:latin typeface="Futura Md BT"/>
            </a:endParaRP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3786188"/>
            <a:ext cx="7102475" cy="2451100"/>
          </a:xfrm>
        </p:spPr>
        <p:txBody>
          <a:bodyPr>
            <a:normAutofit/>
          </a:bodyPr>
          <a:lstStyle/>
          <a:p>
            <a:pPr algn="r"/>
            <a:r>
              <a:rPr lang="ru-RU" sz="4000" b="1" smtClean="0">
                <a:solidFill>
                  <a:srgbClr val="4F6228"/>
                </a:solidFill>
                <a:latin typeface="Futura Md BT"/>
              </a:rPr>
              <a:t>Почему важно уделять внимание своему психологическому здоровью?</a:t>
            </a:r>
            <a:endParaRPr lang="en-US" sz="4000" b="1" smtClean="0">
              <a:solidFill>
                <a:srgbClr val="4F6228"/>
              </a:solidFill>
              <a:latin typeface="Futura Md B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2492375"/>
            <a:ext cx="5256213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«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Все болезни от нервов».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495800" cy="5126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Когда у человека грипп или простуда, он принимает таблетки, микстуры, проходит курс лечения. Однако в состоянии стресса, чувства тревоги он не предпринимает ничего.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52" name="Picture 2" descr="https://spozitivdotcom.files.wordpress.com/2016/06/nevr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6738"/>
            <a:ext cx="47418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Futura Md BT</vt:lpstr>
      <vt:lpstr>Тема Office</vt:lpstr>
      <vt:lpstr>Как сохранить психологическое здоровье?</vt:lpstr>
      <vt:lpstr>Психологическое здоровье – это состояние благополучия, при котором человек способен реализовывать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сообщества. </vt:lpstr>
      <vt:lpstr>        Критерии психологического здоровья</vt:lpstr>
      <vt:lpstr>Слайд 4</vt:lpstr>
      <vt:lpstr>Основные составляющие психологического здоровья</vt:lpstr>
      <vt:lpstr>9профилактических правил для всех и для каждого</vt:lpstr>
      <vt:lpstr>Советы  родителям, как сформировать у ребенка хорошую самооценку и умение противостоять трудностям </vt:lpstr>
      <vt:lpstr>Почему важно уделять внимание своему психологическому здоровью?</vt:lpstr>
      <vt:lpstr>Слайд 9</vt:lpstr>
      <vt:lpstr>1 причина</vt:lpstr>
      <vt:lpstr>2 причина</vt:lpstr>
      <vt:lpstr>3 причина</vt:lpstr>
      <vt:lpstr>4 причина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Наталтя</cp:lastModifiedBy>
  <cp:revision>10</cp:revision>
  <dcterms:created xsi:type="dcterms:W3CDTF">2013-08-06T08:40:55Z</dcterms:created>
  <dcterms:modified xsi:type="dcterms:W3CDTF">2020-11-10T16:26:55Z</dcterms:modified>
</cp:coreProperties>
</file>