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71" r:id="rId5"/>
    <p:sldId id="258" r:id="rId6"/>
    <p:sldId id="272" r:id="rId7"/>
    <p:sldId id="261" r:id="rId8"/>
    <p:sldId id="259" r:id="rId9"/>
    <p:sldId id="273" r:id="rId10"/>
    <p:sldId id="260" r:id="rId11"/>
    <p:sldId id="288" r:id="rId12"/>
    <p:sldId id="262" r:id="rId13"/>
    <p:sldId id="274" r:id="rId14"/>
    <p:sldId id="289" r:id="rId15"/>
    <p:sldId id="263" r:id="rId16"/>
    <p:sldId id="275" r:id="rId17"/>
    <p:sldId id="264" r:id="rId18"/>
    <p:sldId id="277" r:id="rId19"/>
    <p:sldId id="266" r:id="rId20"/>
    <p:sldId id="290" r:id="rId21"/>
    <p:sldId id="278" r:id="rId22"/>
    <p:sldId id="268" r:id="rId23"/>
    <p:sldId id="291" r:id="rId24"/>
    <p:sldId id="292" r:id="rId25"/>
    <p:sldId id="293" r:id="rId26"/>
    <p:sldId id="294" r:id="rId27"/>
    <p:sldId id="279" r:id="rId28"/>
    <p:sldId id="269" r:id="rId29"/>
    <p:sldId id="280" r:id="rId30"/>
    <p:sldId id="281" r:id="rId31"/>
    <p:sldId id="282" r:id="rId32"/>
    <p:sldId id="283" r:id="rId33"/>
    <p:sldId id="284" r:id="rId34"/>
    <p:sldId id="285" r:id="rId35"/>
    <p:sldId id="267" r:id="rId36"/>
    <p:sldId id="287" r:id="rId37"/>
    <p:sldId id="29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37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8DC9-0EE0-4176-835E-886B7BC9426F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0604-E5B5-44DF-AC2A-E584E979B0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8DC9-0EE0-4176-835E-886B7BC9426F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0604-E5B5-44DF-AC2A-E584E979B0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8DC9-0EE0-4176-835E-886B7BC9426F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0604-E5B5-44DF-AC2A-E584E979B0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8DC9-0EE0-4176-835E-886B7BC9426F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0604-E5B5-44DF-AC2A-E584E979B0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8DC9-0EE0-4176-835E-886B7BC9426F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0604-E5B5-44DF-AC2A-E584E979B0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8DC9-0EE0-4176-835E-886B7BC9426F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0604-E5B5-44DF-AC2A-E584E979B0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8DC9-0EE0-4176-835E-886B7BC9426F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0604-E5B5-44DF-AC2A-E584E979B0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8DC9-0EE0-4176-835E-886B7BC9426F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0604-E5B5-44DF-AC2A-E584E979B0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8DC9-0EE0-4176-835E-886B7BC9426F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0604-E5B5-44DF-AC2A-E584E979B0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8DC9-0EE0-4176-835E-886B7BC9426F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0604-E5B5-44DF-AC2A-E584E979B0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8DC9-0EE0-4176-835E-886B7BC9426F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0604-E5B5-44DF-AC2A-E584E979B0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88DC9-0EE0-4176-835E-886B7BC9426F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30604-E5B5-44DF-AC2A-E584E979B0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7_%D1%84%D0%B5%D0%B2%D1%80%D0%B0%D0%BB%D1%8F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u.wikipedia.org/wiki/2014_%D0%B3%D0%BE%D0%B4" TargetMode="External"/><Relationship Id="rId4" Type="http://schemas.openxmlformats.org/officeDocument/2006/relationships/hyperlink" Target="http://ru.wikipedia.org/wiki/23_%D1%84%D0%B5%D0%B2%D1%80%D0%B0%D0%BB%D1%8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0%D1%80%D0%B0%D0%BB%D0%B8%D0%BC%D0%BF%D0%B8%D0%B9%D1%81%D0%BA%D0%B8%D0%B5_%D0%B8%D0%B3%D1%80%D1%8B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2014_%D0%B3%D0%BE%D0%B4" TargetMode="External"/><Relationship Id="rId5" Type="http://schemas.openxmlformats.org/officeDocument/2006/relationships/hyperlink" Target="http://ru.wikipedia.org/wiki/%D0%A0%D0%BE%D1%81%D1%81%D0%B8%D1%8F" TargetMode="External"/><Relationship Id="rId4" Type="http://schemas.openxmlformats.org/officeDocument/2006/relationships/hyperlink" Target="http://ru.wikipedia.org/wiki/%D0%A1%D0%BE%D1%87%D0%B8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1%D0%BF%D0%B8%D1%80%D0%BE%D1%81_%D0%A1%D0%B0%D0%BC%D0%B0%D1%80%D0%B0%D1%81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214818"/>
            <a:ext cx="4500594" cy="92869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«5 колец»</a:t>
            </a:r>
            <a:b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66" name="Picture 2" descr="https://lh5.ggpht.com/qizSLaEr8YqeQg9lnqPtDNl8WERFSZPgFVNrWXaixu1YfoP8yC4LyEUIlRfAWYKGLnk%3Dw3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3786190"/>
            <a:ext cx="2857500" cy="2857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4714884"/>
            <a:ext cx="4228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викторина</a:t>
            </a:r>
            <a:endParaRPr lang="ru-RU" sz="5400" b="1" cap="all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cdn.bolshoyvopros.ru/files/users/images/bf/c9/bfc984b9f0e68786bc7f3f43c4e3e8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5251884" cy="3714748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7158" y="342900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Олимпийские кольца </a:t>
            </a:r>
            <a:r>
              <a:rPr lang="ru-RU" sz="3200" dirty="0"/>
              <a:t>символизируют союз (единство) пяти частей света и всемирный характер Олимпийских Игр.</a:t>
            </a:r>
          </a:p>
        </p:txBody>
      </p:sp>
      <p:pic>
        <p:nvPicPr>
          <p:cNvPr id="14342" name="Picture 6" descr="http://www.100-bal.ru/pars_docs/refs/35/34343/34343_html_63c733d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4704815"/>
            <a:ext cx="5129211" cy="2153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071670" y="642918"/>
            <a:ext cx="6715172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Олимпийский огонь</a:t>
            </a: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sport.mail.ru/prev670x400/pic/40/a7/image14966275_8168c95cd3166f471b79a06df880af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71612"/>
            <a:ext cx="6381750" cy="3810000"/>
          </a:xfrm>
          <a:prstGeom prst="rect">
            <a:avLst/>
          </a:prstGeom>
          <a:noFill/>
        </p:spPr>
      </p:pic>
      <p:pic>
        <p:nvPicPr>
          <p:cNvPr id="1028" name="Picture 4" descr="http://loveopium.ru/content/2013/09/olymp/02.jpg"/>
          <p:cNvPicPr>
            <a:picLocks noChangeAspect="1" noChangeArrowheads="1"/>
          </p:cNvPicPr>
          <p:nvPr/>
        </p:nvPicPr>
        <p:blipFill>
          <a:blip r:embed="rId4"/>
          <a:srcRect l="5389" t="13501"/>
          <a:stretch>
            <a:fillRect/>
          </a:stretch>
        </p:blipFill>
        <p:spPr bwMode="auto">
          <a:xfrm>
            <a:off x="4500562" y="3857628"/>
            <a:ext cx="4345479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857620" y="785794"/>
            <a:ext cx="4643470" cy="1500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Олимпийский </a:t>
            </a:r>
            <a:r>
              <a:rPr lang="ru-RU" sz="4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огонь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5720" y="3929066"/>
            <a:ext cx="8429684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5" name="Picture 3" descr="F:\фото 2013-2014\олимпийский огонь\огонь\IMG_1808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3429024" cy="3120321"/>
          </a:xfrm>
          <a:prstGeom prst="rect">
            <a:avLst/>
          </a:prstGeom>
          <a:noFill/>
        </p:spPr>
      </p:pic>
      <p:pic>
        <p:nvPicPr>
          <p:cNvPr id="18436" name="Picture 4" descr="F:\фото 2013-2014\олимпийский огонь\IMG_7355а.JPG"/>
          <p:cNvPicPr>
            <a:picLocks noChangeAspect="1" noChangeArrowheads="1"/>
          </p:cNvPicPr>
          <p:nvPr/>
        </p:nvPicPr>
        <p:blipFill>
          <a:blip r:embed="rId4"/>
          <a:srcRect t="20225" b="8989"/>
          <a:stretch>
            <a:fillRect/>
          </a:stretch>
        </p:blipFill>
        <p:spPr bwMode="auto">
          <a:xfrm>
            <a:off x="428596" y="2714620"/>
            <a:ext cx="8287113" cy="3908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500042"/>
            <a:ext cx="767715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928662" y="1857364"/>
            <a:ext cx="7858180" cy="3214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Назовите талисманы О</a:t>
            </a: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лимпийских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игр в Сочи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714356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Олимпийская </a:t>
            </a:r>
            <a:r>
              <a:rPr lang="ru-RU" b="1" dirty="0">
                <a:solidFill>
                  <a:srgbClr val="7030A0"/>
                </a:solidFill>
              </a:rPr>
              <a:t>с</a:t>
            </a:r>
            <a:r>
              <a:rPr lang="ru-RU" b="1" dirty="0" smtClean="0">
                <a:solidFill>
                  <a:srgbClr val="7030A0"/>
                </a:solidFill>
              </a:rPr>
              <a:t>имволика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85852" y="1714488"/>
            <a:ext cx="600079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Талисманы  Олимпийских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игр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  Сочи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2014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5720" y="3929066"/>
            <a:ext cx="8429684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6" name="Picture 6" descr="http://mgp-ufa.ru/images/pegas/simvol201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857496"/>
            <a:ext cx="5943600" cy="19907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500166" y="4929198"/>
            <a:ext cx="157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Леопард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3306" y="4929198"/>
            <a:ext cx="1571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Белый Мишка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2132" y="5000636"/>
            <a:ext cx="157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Зайка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928662" y="1857364"/>
            <a:ext cx="7858180" cy="3214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Назовите талисманы Пара</a:t>
            </a: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лимпийских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игр в Сочи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714356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Олимпийская </a:t>
            </a:r>
            <a:r>
              <a:rPr lang="ru-RU" b="1" dirty="0">
                <a:solidFill>
                  <a:srgbClr val="7030A0"/>
                </a:solidFill>
              </a:rPr>
              <a:t>с</a:t>
            </a:r>
            <a:r>
              <a:rPr lang="ru-RU" b="1" dirty="0" smtClean="0">
                <a:solidFill>
                  <a:srgbClr val="7030A0"/>
                </a:solidFill>
              </a:rPr>
              <a:t>имволика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500166" y="1643050"/>
            <a:ext cx="600079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Талисманы  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паралимпийских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игр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  Сочи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2014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5720" y="3929066"/>
            <a:ext cx="8429684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6" name="Picture 2" descr="http://xn--b1ae2adf4f.xn--p1ai/files/fuhtufn/999-sochi-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143108" y="2786058"/>
            <a:ext cx="4438650" cy="29527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715140" y="4071942"/>
            <a:ext cx="157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Лучик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4143380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Снежинка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928662" y="1857364"/>
            <a:ext cx="7858180" cy="3214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z="4800" b="1" dirty="0" smtClean="0">
                <a:solidFill>
                  <a:srgbClr val="7030A0"/>
                </a:solidFill>
              </a:rPr>
              <a:t>В  каких видах спорта будут соревноваться спортсмены на зимних Олимпийских играх в Сочи?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85720" y="3929066"/>
            <a:ext cx="8429684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574" name="Picture 22"/>
          <p:cNvPicPr>
            <a:picLocks noChangeAspect="1" noChangeArrowheads="1"/>
          </p:cNvPicPr>
          <p:nvPr/>
        </p:nvPicPr>
        <p:blipFill>
          <a:blip r:embed="rId3"/>
          <a:srcRect l="11143" t="15858" r="10856" b="16642"/>
          <a:stretch>
            <a:fillRect/>
          </a:stretch>
        </p:blipFill>
        <p:spPr bwMode="auto">
          <a:xfrm>
            <a:off x="2000232" y="1071546"/>
            <a:ext cx="650085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928662" y="1857364"/>
            <a:ext cx="7858180" cy="3214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каком городе и когда будут проходить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XXII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зимние Олимпийские игры? 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85720" y="3929066"/>
            <a:ext cx="8429684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 r="29333"/>
          <a:stretch>
            <a:fillRect/>
          </a:stretch>
        </p:blipFill>
        <p:spPr bwMode="auto">
          <a:xfrm>
            <a:off x="3143240" y="142852"/>
            <a:ext cx="3870767" cy="639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928662" y="1857364"/>
            <a:ext cx="7858180" cy="3214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z="4800" b="1" dirty="0" smtClean="0">
                <a:solidFill>
                  <a:srgbClr val="7030A0"/>
                </a:solidFill>
              </a:rPr>
              <a:t>В  каких видах спорта будут соревноваться </a:t>
            </a:r>
            <a:r>
              <a:rPr lang="ru-RU" sz="4800" b="1" dirty="0" err="1" smtClean="0">
                <a:solidFill>
                  <a:srgbClr val="7030A0"/>
                </a:solidFill>
              </a:rPr>
              <a:t>паралимпийцы</a:t>
            </a:r>
            <a:r>
              <a:rPr lang="ru-RU" sz="4800" b="1" dirty="0" smtClean="0">
                <a:solidFill>
                  <a:srgbClr val="7030A0"/>
                </a:solidFill>
              </a:rPr>
              <a:t>?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85720" y="3929066"/>
            <a:ext cx="8429684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 l="12766" t="15653" r="9725" b="11398"/>
          <a:stretch>
            <a:fillRect/>
          </a:stretch>
        </p:blipFill>
        <p:spPr bwMode="auto">
          <a:xfrm>
            <a:off x="2143108" y="1142984"/>
            <a:ext cx="607223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85720" y="3929066"/>
            <a:ext cx="8429684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785794"/>
            <a:ext cx="762000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85720" y="3929066"/>
            <a:ext cx="8429684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642918"/>
            <a:ext cx="76073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85720" y="3929066"/>
            <a:ext cx="8429684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825" y="727075"/>
            <a:ext cx="762635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85720" y="3929066"/>
            <a:ext cx="8429684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857364"/>
            <a:ext cx="77153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«Дружба, Совершенство,</a:t>
            </a:r>
          </a:p>
          <a:p>
            <a:r>
              <a:rPr lang="ru-RU" sz="4800" b="1" dirty="0" smtClean="0">
                <a:solidFill>
                  <a:srgbClr val="7030A0"/>
                </a:solidFill>
              </a:rPr>
              <a:t>                 Уважение – </a:t>
            </a:r>
          </a:p>
          <a:p>
            <a:r>
              <a:rPr lang="ru-RU" sz="4800" b="1" dirty="0" smtClean="0">
                <a:solidFill>
                  <a:srgbClr val="7030A0"/>
                </a:solidFill>
              </a:rPr>
              <a:t>                   ценности </a:t>
            </a:r>
          </a:p>
          <a:p>
            <a:r>
              <a:rPr lang="ru-RU" sz="4800" b="1" dirty="0" smtClean="0">
                <a:solidFill>
                  <a:srgbClr val="7030A0"/>
                </a:solidFill>
              </a:rPr>
              <a:t>Олимпийского движения!»</a:t>
            </a:r>
            <a:endParaRPr lang="ru-RU" sz="4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928662" y="1857364"/>
            <a:ext cx="7858180" cy="3214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z="4800" b="1" dirty="0" smtClean="0">
                <a:solidFill>
                  <a:srgbClr val="7030A0"/>
                </a:solidFill>
              </a:rPr>
              <a:t>Назовите ведущих спортсменов нашей страны в зимних видах спорта.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857356" y="785794"/>
            <a:ext cx="671517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4400" b="1" dirty="0" smtClean="0">
                <a:solidFill>
                  <a:srgbClr val="7030A0"/>
                </a:solidFill>
              </a:rPr>
              <a:t>Лыжники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270" name="Picture 6" descr="http://www.rsaski.ru/upload/iblock/356/356da69207492c1379249510348ba0a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857364"/>
            <a:ext cx="3358746" cy="2952744"/>
          </a:xfrm>
          <a:prstGeom prst="rect">
            <a:avLst/>
          </a:prstGeom>
          <a:noFill/>
        </p:spPr>
      </p:pic>
      <p:pic>
        <p:nvPicPr>
          <p:cNvPr id="11272" name="Picture 8" descr="http://www.epochtimes.ru/images/stories/06/sport/200_220213Krukov_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714488"/>
            <a:ext cx="2476518" cy="371477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7158" y="5429264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Никита Крюков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5072074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Александр </a:t>
            </a:r>
            <a:r>
              <a:rPr lang="ru-RU" sz="2800" b="1" dirty="0" err="1" smtClean="0">
                <a:solidFill>
                  <a:srgbClr val="00B050"/>
                </a:solidFill>
              </a:rPr>
              <a:t>Легков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714712" y="785794"/>
            <a:ext cx="5429288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4400" b="1" dirty="0" smtClean="0">
                <a:solidFill>
                  <a:srgbClr val="7030A0"/>
                </a:solidFill>
              </a:rPr>
              <a:t>Биатлонисты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7892" name="Picture 4" descr="http://www.telesem.ru/images/stories/732/OlgaZajce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2428892" cy="2914671"/>
          </a:xfrm>
          <a:prstGeom prst="rect">
            <a:avLst/>
          </a:prstGeom>
          <a:noFill/>
        </p:spPr>
      </p:pic>
      <p:pic>
        <p:nvPicPr>
          <p:cNvPr id="37894" name="Picture 6" descr="http://img.championat.com/i/article/39/85/1353503985_b_anton-shipul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4071942"/>
            <a:ext cx="3476604" cy="2556326"/>
          </a:xfrm>
          <a:prstGeom prst="rect">
            <a:avLst/>
          </a:prstGeom>
          <a:noFill/>
        </p:spPr>
      </p:pic>
      <p:pic>
        <p:nvPicPr>
          <p:cNvPr id="37896" name="Picture 8" descr="http://img.championat.com/news/big/h/y/dmitrij-malyshko_13580996501514854202malyshk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143380"/>
            <a:ext cx="3309934" cy="248245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4" y="3071810"/>
            <a:ext cx="2286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Дмитрий </a:t>
            </a:r>
          </a:p>
          <a:p>
            <a:r>
              <a:rPr lang="ru-RU" sz="2800" b="1" dirty="0" err="1" smtClean="0">
                <a:solidFill>
                  <a:srgbClr val="00B050"/>
                </a:solidFill>
              </a:rPr>
              <a:t>Малышко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4612" y="928670"/>
            <a:ext cx="1857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Ольга </a:t>
            </a:r>
          </a:p>
          <a:p>
            <a:r>
              <a:rPr lang="ru-RU" sz="2800" b="1" dirty="0" smtClean="0">
                <a:solidFill>
                  <a:srgbClr val="00B050"/>
                </a:solidFill>
              </a:rPr>
              <a:t>Зайцева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29322" y="3429000"/>
            <a:ext cx="3000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Антон Шипулин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37898" name="Picture 10" descr="http://www.rg.ru/img/content/89/36/72/RIAN_023324176.jpg"/>
          <p:cNvPicPr>
            <a:picLocks noChangeAspect="1" noChangeArrowheads="1"/>
          </p:cNvPicPr>
          <p:nvPr/>
        </p:nvPicPr>
        <p:blipFill>
          <a:blip r:embed="rId6"/>
          <a:srcRect l="11250" t="-1667" r="26249"/>
          <a:stretch>
            <a:fillRect/>
          </a:stretch>
        </p:blipFill>
        <p:spPr bwMode="auto">
          <a:xfrm>
            <a:off x="3286116" y="1785926"/>
            <a:ext cx="2342246" cy="285752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786446" y="2143116"/>
            <a:ext cx="1857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Ирина Старых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6431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XXII зимние Олимпийские </a:t>
            </a:r>
            <a:r>
              <a:rPr lang="ru-RU" b="1" dirty="0" smtClean="0">
                <a:solidFill>
                  <a:srgbClr val="002060"/>
                </a:solidFill>
              </a:rPr>
              <a:t>игры</a:t>
            </a:r>
            <a:r>
              <a:rPr lang="ru-RU" dirty="0">
                <a:solidFill>
                  <a:srgbClr val="002060"/>
                </a:solidFill>
              </a:rPr>
              <a:t> </a:t>
            </a:r>
            <a:r>
              <a:rPr lang="ru-RU" dirty="0"/>
              <a:t>— международное спортивное мероприятие, которое пройдёт </a:t>
            </a:r>
            <a:r>
              <a:rPr lang="ru-RU" dirty="0" smtClean="0"/>
              <a:t>в  Российском</a:t>
            </a:r>
            <a:r>
              <a:rPr lang="ru-RU" dirty="0"/>
              <a:t> городе </a:t>
            </a:r>
            <a:r>
              <a:rPr lang="ru-RU" dirty="0" smtClean="0">
                <a:solidFill>
                  <a:srgbClr val="00B0F0"/>
                </a:solidFill>
              </a:rPr>
              <a:t>Сочи</a:t>
            </a: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</a:t>
            </a:r>
            <a:r>
              <a:rPr lang="ru-RU" dirty="0"/>
              <a:t> </a:t>
            </a:r>
            <a:r>
              <a:rPr lang="ru-RU" dirty="0">
                <a:hlinkClick r:id="rId3" tooltip="7 февраля"/>
              </a:rPr>
              <a:t>7</a:t>
            </a:r>
            <a:r>
              <a:rPr lang="ru-RU" dirty="0"/>
              <a:t> по </a:t>
            </a:r>
            <a:r>
              <a:rPr lang="ru-RU" dirty="0">
                <a:hlinkClick r:id="rId4" tooltip="23 февраля"/>
              </a:rPr>
              <a:t>23 февраля</a:t>
            </a:r>
            <a:r>
              <a:rPr lang="ru-RU" dirty="0"/>
              <a:t> </a:t>
            </a:r>
            <a:r>
              <a:rPr lang="ru-RU" dirty="0">
                <a:hlinkClick r:id="rId5" tooltip="2014 год"/>
              </a:rPr>
              <a:t>2014 года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714612" y="785794"/>
            <a:ext cx="3714776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4400" b="1" dirty="0" smtClean="0">
                <a:solidFill>
                  <a:srgbClr val="7030A0"/>
                </a:solidFill>
              </a:rPr>
              <a:t>Фигуристы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4071942"/>
            <a:ext cx="2286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      Юлия </a:t>
            </a:r>
            <a:r>
              <a:rPr lang="ru-RU" sz="2800" b="1" dirty="0" err="1" smtClean="0">
                <a:solidFill>
                  <a:srgbClr val="00B050"/>
                </a:solidFill>
              </a:rPr>
              <a:t>Липницкая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5010" y="4214818"/>
            <a:ext cx="2928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Евгений </a:t>
            </a:r>
            <a:r>
              <a:rPr lang="ru-RU" sz="2800" b="1" dirty="0" err="1" smtClean="0">
                <a:solidFill>
                  <a:srgbClr val="00B050"/>
                </a:solidFill>
              </a:rPr>
              <a:t>Плющенко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728" y="5143512"/>
            <a:ext cx="64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Максим </a:t>
            </a:r>
            <a:r>
              <a:rPr lang="ru-RU" sz="2800" b="1" dirty="0" err="1" smtClean="0">
                <a:solidFill>
                  <a:srgbClr val="00B050"/>
                </a:solidFill>
              </a:rPr>
              <a:t>Траньков</a:t>
            </a:r>
            <a:r>
              <a:rPr lang="ru-RU" sz="2800" b="1" dirty="0" smtClean="0">
                <a:solidFill>
                  <a:srgbClr val="00B050"/>
                </a:solidFill>
              </a:rPr>
              <a:t> и Татьяна </a:t>
            </a:r>
            <a:r>
              <a:rPr lang="ru-RU" sz="2800" b="1" dirty="0" err="1" smtClean="0">
                <a:solidFill>
                  <a:srgbClr val="00B050"/>
                </a:solidFill>
              </a:rPr>
              <a:t>Волосожар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38914" name="Picture 2" descr="http://www.baltinfo.ru/photo/new/91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1285860"/>
            <a:ext cx="1876416" cy="2825928"/>
          </a:xfrm>
          <a:prstGeom prst="rect">
            <a:avLst/>
          </a:prstGeom>
          <a:noFill/>
        </p:spPr>
      </p:pic>
      <p:pic>
        <p:nvPicPr>
          <p:cNvPr id="38918" name="Picture 6" descr="http://cdn4.img22.ria.ru/images/51216/36/512163630.jpg"/>
          <p:cNvPicPr>
            <a:picLocks noChangeAspect="1" noChangeArrowheads="1"/>
          </p:cNvPicPr>
          <p:nvPr/>
        </p:nvPicPr>
        <p:blipFill>
          <a:blip r:embed="rId4"/>
          <a:srcRect b="7983"/>
          <a:stretch>
            <a:fillRect/>
          </a:stretch>
        </p:blipFill>
        <p:spPr bwMode="auto">
          <a:xfrm>
            <a:off x="214282" y="928670"/>
            <a:ext cx="2625769" cy="3071834"/>
          </a:xfrm>
          <a:prstGeom prst="rect">
            <a:avLst/>
          </a:prstGeom>
          <a:noFill/>
        </p:spPr>
      </p:pic>
      <p:pic>
        <p:nvPicPr>
          <p:cNvPr id="38920" name="Picture 8" descr="http://www.epochtimes.ru/images/stories/06/sport/161_%20Volosozhar-Trankov-Sochi-2012%20_12.jpg"/>
          <p:cNvPicPr>
            <a:picLocks noChangeAspect="1" noChangeArrowheads="1"/>
          </p:cNvPicPr>
          <p:nvPr/>
        </p:nvPicPr>
        <p:blipFill>
          <a:blip r:embed="rId5"/>
          <a:srcRect l="7500"/>
          <a:stretch>
            <a:fillRect/>
          </a:stretch>
        </p:blipFill>
        <p:spPr bwMode="auto">
          <a:xfrm>
            <a:off x="3571868" y="1643050"/>
            <a:ext cx="2159781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714712" y="785794"/>
            <a:ext cx="5429288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4400" b="1" dirty="0" smtClean="0">
                <a:solidFill>
                  <a:srgbClr val="7030A0"/>
                </a:solidFill>
              </a:rPr>
              <a:t>Хоккеисты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7752" y="3214686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Евгений Малкин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3286124"/>
            <a:ext cx="371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Александр Овечкин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4810" y="1571612"/>
            <a:ext cx="3000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Сергей Бобровский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39938" name="Picture 2" descr="http://www.sport-express.ua/upload/news/2011/5/59335-chempionat-mira-aleksandr-ovechkin-hotel-ubeditsja-chto-nuzhen-koman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857628"/>
            <a:ext cx="3500462" cy="2737362"/>
          </a:xfrm>
          <a:prstGeom prst="rect">
            <a:avLst/>
          </a:prstGeom>
          <a:noFill/>
        </p:spPr>
      </p:pic>
      <p:pic>
        <p:nvPicPr>
          <p:cNvPr id="39940" name="Picture 4" descr="http://s.s-ports.ru/sites/default/files/imagecache/450x253/Ievghienii_Malkin_2012_05_11_Reuters_Petr-Jose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929065"/>
            <a:ext cx="4500594" cy="2530335"/>
          </a:xfrm>
          <a:prstGeom prst="rect">
            <a:avLst/>
          </a:prstGeom>
          <a:noFill/>
        </p:spPr>
      </p:pic>
      <p:pic>
        <p:nvPicPr>
          <p:cNvPr id="39942" name="Picture 6" descr="http://content.izvestia.ru/media/3/news/2012/12/540755/TASS_4150919.jpg"/>
          <p:cNvPicPr>
            <a:picLocks noChangeAspect="1" noChangeArrowheads="1"/>
          </p:cNvPicPr>
          <p:nvPr/>
        </p:nvPicPr>
        <p:blipFill>
          <a:blip r:embed="rId5"/>
          <a:srcRect r="15948"/>
          <a:stretch>
            <a:fillRect/>
          </a:stretch>
        </p:blipFill>
        <p:spPr bwMode="auto">
          <a:xfrm>
            <a:off x="428596" y="785794"/>
            <a:ext cx="3714776" cy="2484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429124" y="785794"/>
            <a:ext cx="4714876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4400" b="1" dirty="0" smtClean="0">
                <a:solidFill>
                  <a:srgbClr val="7030A0"/>
                </a:solidFill>
              </a:rPr>
              <a:t>Шорт-трек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3643314"/>
            <a:ext cx="300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Иван </a:t>
            </a:r>
            <a:r>
              <a:rPr lang="ru-RU" sz="2800" b="1" dirty="0" err="1" smtClean="0">
                <a:solidFill>
                  <a:srgbClr val="00B050"/>
                </a:solidFill>
              </a:rPr>
              <a:t>Скобрев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8926" y="1000108"/>
            <a:ext cx="1857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Ольга </a:t>
            </a:r>
          </a:p>
          <a:p>
            <a:r>
              <a:rPr lang="ru-RU" sz="2800" b="1" dirty="0" err="1" smtClean="0">
                <a:solidFill>
                  <a:srgbClr val="00B050"/>
                </a:solidFill>
              </a:rPr>
              <a:t>Фаткулина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29322" y="3500438"/>
            <a:ext cx="3000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Семён Елистратов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9322" y="2643182"/>
            <a:ext cx="1857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Виктор Ан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40966" name="Picture 6" descr="http://img.championat.com/news/big/o/v/semjon-elistratov_13845479091153392829.jpg"/>
          <p:cNvPicPr>
            <a:picLocks noChangeAspect="1" noChangeArrowheads="1"/>
          </p:cNvPicPr>
          <p:nvPr/>
        </p:nvPicPr>
        <p:blipFill>
          <a:blip r:embed="rId3"/>
          <a:srcRect l="13235"/>
          <a:stretch>
            <a:fillRect/>
          </a:stretch>
        </p:blipFill>
        <p:spPr bwMode="auto">
          <a:xfrm>
            <a:off x="6056176" y="4143380"/>
            <a:ext cx="2809868" cy="2428872"/>
          </a:xfrm>
          <a:prstGeom prst="rect">
            <a:avLst/>
          </a:prstGeom>
          <a:noFill/>
        </p:spPr>
      </p:pic>
      <p:pic>
        <p:nvPicPr>
          <p:cNvPr id="40968" name="Picture 8" descr="http://www.team-russia2014.ru/files/short-track/faces/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5420" y="2071678"/>
            <a:ext cx="2557837" cy="3000396"/>
          </a:xfrm>
          <a:prstGeom prst="rect">
            <a:avLst/>
          </a:prstGeom>
          <a:noFill/>
        </p:spPr>
      </p:pic>
      <p:pic>
        <p:nvPicPr>
          <p:cNvPr id="40970" name="Picture 10" descr="http://www.rg.ru/i/firstphase_olymp/300x300/firstphase_olymp_city_id_1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596" y="142852"/>
            <a:ext cx="2786082" cy="2786082"/>
          </a:xfrm>
          <a:prstGeom prst="rect">
            <a:avLst/>
          </a:prstGeom>
          <a:noFill/>
        </p:spPr>
      </p:pic>
      <p:pic>
        <p:nvPicPr>
          <p:cNvPr id="40964" name="Picture 4" descr="http://khabtime.info/uploads/posts/2013-10/1380765179_detail_picture_5588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664" y="4214818"/>
            <a:ext cx="3240798" cy="2428892"/>
          </a:xfrm>
          <a:prstGeom prst="rect">
            <a:avLst/>
          </a:prstGeom>
          <a:noFill/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-142908" y="2786058"/>
            <a:ext cx="3786214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4000" b="1" dirty="0" smtClean="0">
                <a:solidFill>
                  <a:srgbClr val="7030A0"/>
                </a:solidFill>
              </a:rPr>
              <a:t>Конькобежцы 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714712" y="785794"/>
            <a:ext cx="5429288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4400" b="1" dirty="0" smtClean="0">
                <a:solidFill>
                  <a:srgbClr val="7030A0"/>
                </a:solidFill>
              </a:rPr>
              <a:t>Санный спорт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5072074"/>
            <a:ext cx="4643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Александр Зубков 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и Алексей Воевода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14942" y="5143512"/>
            <a:ext cx="3429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Альберт Демченко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41986" name="Picture 2" descr="http://ss.sport-express.ru/userfiles/press/1/10600/39330_origin.jpg"/>
          <p:cNvPicPr>
            <a:picLocks noChangeAspect="1" noChangeArrowheads="1"/>
          </p:cNvPicPr>
          <p:nvPr/>
        </p:nvPicPr>
        <p:blipFill>
          <a:blip r:embed="rId3"/>
          <a:srcRect l="9643" r="14285"/>
          <a:stretch>
            <a:fillRect/>
          </a:stretch>
        </p:blipFill>
        <p:spPr bwMode="auto">
          <a:xfrm>
            <a:off x="4857752" y="1571612"/>
            <a:ext cx="3714776" cy="3488028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57158" y="1285860"/>
            <a:ext cx="3643338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4400" b="1" dirty="0" smtClean="0">
                <a:solidFill>
                  <a:srgbClr val="7030A0"/>
                </a:solidFill>
              </a:rPr>
              <a:t>Бобслей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1988" name="Picture 4" descr="http://img.gazeta.ru/files3/49/5830049/TASS_1175034-pic4_zoom-1000x1000-117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214554"/>
            <a:ext cx="3881430" cy="28839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429124" y="785794"/>
            <a:ext cx="4714876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4400" b="1" dirty="0" smtClean="0">
                <a:solidFill>
                  <a:srgbClr val="7030A0"/>
                </a:solidFill>
              </a:rPr>
              <a:t>Кёрлинг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44" y="1785926"/>
            <a:ext cx="300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00B050"/>
                </a:solidFill>
              </a:rPr>
              <a:t>Нкеирука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Езех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1802" y="3286124"/>
            <a:ext cx="2286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Маргарита Фомина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9454" y="4572008"/>
            <a:ext cx="2000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Анна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 Сидорова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43010" name="Picture 2" descr="http://www.team-russia2014.ru/files/curling/photo/2011/2011-moscow-bronza/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214818"/>
            <a:ext cx="3571900" cy="2382457"/>
          </a:xfrm>
          <a:prstGeom prst="rect">
            <a:avLst/>
          </a:prstGeom>
          <a:noFill/>
        </p:spPr>
      </p:pic>
      <p:pic>
        <p:nvPicPr>
          <p:cNvPr id="43012" name="Picture 4" descr="File:Anna Sidorov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571612"/>
            <a:ext cx="2178579" cy="2919394"/>
          </a:xfrm>
          <a:prstGeom prst="rect">
            <a:avLst/>
          </a:prstGeom>
          <a:noFill/>
        </p:spPr>
      </p:pic>
      <p:pic>
        <p:nvPicPr>
          <p:cNvPr id="43014" name="Picture 6" descr="Nkeirouka Ezekh 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500306"/>
            <a:ext cx="2428875" cy="3648076"/>
          </a:xfrm>
          <a:prstGeom prst="rect">
            <a:avLst/>
          </a:prstGeom>
          <a:noFill/>
        </p:spPr>
      </p:pic>
      <p:pic>
        <p:nvPicPr>
          <p:cNvPr id="43016" name="Picture 8" descr="http://www.rg.ru/i/firstphase_olymp/300x300/firstphase_olymp_city_id_8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12" y="428604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928794" y="714356"/>
            <a:ext cx="671517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rgbClr val="7030A0"/>
                </a:solidFill>
              </a:rPr>
              <a:t>Виды спорта на </a:t>
            </a:r>
            <a:r>
              <a:rPr lang="en-US" sz="2800" b="1" dirty="0" smtClean="0">
                <a:solidFill>
                  <a:srgbClr val="7030A0"/>
                </a:solidFill>
              </a:rPr>
              <a:t>XX </a:t>
            </a:r>
            <a:r>
              <a:rPr lang="ru-RU" sz="2800" b="1" dirty="0" smtClean="0">
                <a:solidFill>
                  <a:srgbClr val="7030A0"/>
                </a:solidFill>
              </a:rPr>
              <a:t>зимних 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олимпийских играх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5720" y="3929066"/>
            <a:ext cx="8429684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573" name="Picture 21"/>
          <p:cNvPicPr>
            <a:picLocks noChangeAspect="1" noChangeArrowheads="1"/>
          </p:cNvPicPr>
          <p:nvPr/>
        </p:nvPicPr>
        <p:blipFill>
          <a:blip r:embed="rId3"/>
          <a:srcRect l="22266" t="30030" r="9765" b="17236"/>
          <a:stretch>
            <a:fillRect/>
          </a:stretch>
        </p:blipFill>
        <p:spPr bwMode="auto">
          <a:xfrm>
            <a:off x="285720" y="1643050"/>
            <a:ext cx="850112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forum.materinstvo.ru/uploads/journals/1309466651/j373610_1309721898.png"/>
          <p:cNvPicPr/>
          <p:nvPr/>
        </p:nvPicPr>
        <p:blipFill>
          <a:blip r:embed="rId3" cstate="print"/>
          <a:srcRect l="29837" r="39627"/>
          <a:stretch>
            <a:fillRect/>
          </a:stretch>
        </p:blipFill>
        <p:spPr bwMode="auto">
          <a:xfrm flipH="1">
            <a:off x="7858148" y="2143116"/>
            <a:ext cx="291501" cy="12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олимпиада в Сочи 2014\расписание соревнований Олимпиады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731120"/>
            <a:ext cx="6929486" cy="507974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42852"/>
            <a:ext cx="91440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Болейте за наших спортсменов!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1736" y="928670"/>
            <a:ext cx="551298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Вперёд, </a:t>
            </a:r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россия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!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Рисунок 5" descr="http://21region.org/uploads/posts/2013-01/1358168252_lkpxmdb0.jpg"/>
          <p:cNvPicPr/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8796" t="5170" r="33821"/>
          <a:stretch>
            <a:fillRect/>
          </a:stretch>
        </p:blipFill>
        <p:spPr bwMode="auto">
          <a:xfrm>
            <a:off x="7500958" y="2857496"/>
            <a:ext cx="107157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000100" y="2285992"/>
            <a:ext cx="671517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rgbClr val="7030A0"/>
                </a:solidFill>
              </a:rPr>
              <a:t>Использованы материалы с сайтов:</a:t>
            </a:r>
          </a:p>
          <a:p>
            <a:pPr algn="ctr">
              <a:spcBef>
                <a:spcPct val="0"/>
              </a:spcBef>
            </a:pPr>
            <a:r>
              <a:rPr lang="en-US" sz="2800" b="1" dirty="0" smtClean="0">
                <a:solidFill>
                  <a:srgbClr val="7030A0"/>
                </a:solidFill>
              </a:rPr>
              <a:t>http://www.sochi2014.com/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 lvl="0" algn="ctr">
              <a:spcBef>
                <a:spcPct val="0"/>
              </a:spcBef>
            </a:pPr>
            <a:r>
              <a:rPr lang="en-US" sz="2800" b="1" dirty="0" smtClean="0">
                <a:solidFill>
                  <a:srgbClr val="7030A0"/>
                </a:solidFill>
              </a:rPr>
              <a:t>http</a:t>
            </a:r>
            <a:r>
              <a:rPr lang="en-US" sz="2800" b="1" dirty="0" smtClean="0">
                <a:solidFill>
                  <a:srgbClr val="7030A0"/>
                </a:solidFill>
              </a:rPr>
              <a:t>://ru.wikipedia.org/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 lvl="0" algn="ctr">
              <a:spcBef>
                <a:spcPct val="0"/>
              </a:spcBef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5720" y="3929066"/>
            <a:ext cx="8429684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928662" y="1857364"/>
            <a:ext cx="7858180" cy="3214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К</a:t>
            </a: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огда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будут проходить зимние </a:t>
            </a:r>
            <a:r>
              <a:rPr lang="ru-RU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Пара</a:t>
            </a: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лимпийские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игры? 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6431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Зимние </a:t>
            </a:r>
            <a:r>
              <a:rPr lang="ru-RU" b="1" u="sng" dirty="0" err="1">
                <a:hlinkClick r:id="rId3" tooltip="Паралимпийские игры"/>
              </a:rPr>
              <a:t>Паралимпийские</a:t>
            </a:r>
            <a:r>
              <a:rPr lang="ru-RU" b="1" u="sng" dirty="0">
                <a:hlinkClick r:id="rId3" tooltip="Паралимпийские игры"/>
              </a:rPr>
              <a:t> игры</a:t>
            </a:r>
            <a:r>
              <a:rPr lang="ru-RU" b="1" dirty="0"/>
              <a:t> 2014</a:t>
            </a:r>
            <a:r>
              <a:rPr lang="ru-RU" dirty="0"/>
              <a:t> (официально — </a:t>
            </a:r>
            <a:r>
              <a:rPr lang="ru-RU" b="1" dirty="0"/>
              <a:t>XI </a:t>
            </a:r>
            <a:r>
              <a:rPr lang="ru-RU" b="1" dirty="0" err="1"/>
              <a:t>Паралимпийские</a:t>
            </a:r>
            <a:r>
              <a:rPr lang="ru-RU" b="1" dirty="0"/>
              <a:t> зимние игры</a:t>
            </a:r>
            <a:r>
              <a:rPr lang="ru-RU" dirty="0"/>
              <a:t>) пройдут в </a:t>
            </a:r>
            <a:r>
              <a:rPr lang="ru-RU" dirty="0">
                <a:hlinkClick r:id="rId4" tooltip="Сочи"/>
              </a:rPr>
              <a:t>Сочи</a:t>
            </a:r>
            <a:r>
              <a:rPr lang="ru-RU" dirty="0"/>
              <a:t> (</a:t>
            </a:r>
            <a:r>
              <a:rPr lang="ru-RU" dirty="0">
                <a:hlinkClick r:id="rId5" tooltip="Россия"/>
              </a:rPr>
              <a:t>Россия</a:t>
            </a:r>
            <a:r>
              <a:rPr lang="ru-RU" dirty="0"/>
              <a:t>)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7030A0"/>
                </a:solidFill>
              </a:rPr>
              <a:t>с </a:t>
            </a:r>
            <a:r>
              <a:rPr lang="ru-RU" b="1" dirty="0">
                <a:solidFill>
                  <a:srgbClr val="7030A0"/>
                </a:solidFill>
              </a:rPr>
              <a:t>7 по 16 марта</a:t>
            </a:r>
            <a:r>
              <a:rPr lang="ru-RU" dirty="0"/>
              <a:t> </a:t>
            </a:r>
            <a:r>
              <a:rPr lang="ru-RU" dirty="0">
                <a:hlinkClick r:id="rId6" tooltip="2014 год"/>
              </a:rPr>
              <a:t>2014 года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928662" y="1857364"/>
            <a:ext cx="7858180" cy="3214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Назовите символы О</a:t>
            </a: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лимпийских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игр 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714356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Олимпийская </a:t>
            </a:r>
            <a:r>
              <a:rPr lang="ru-RU" b="1" dirty="0">
                <a:solidFill>
                  <a:srgbClr val="7030A0"/>
                </a:solidFill>
              </a:rPr>
              <a:t>с</a:t>
            </a:r>
            <a:r>
              <a:rPr lang="ru-RU" b="1" dirty="0" smtClean="0">
                <a:solidFill>
                  <a:srgbClr val="7030A0"/>
                </a:solidFill>
              </a:rPr>
              <a:t>имволика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2910" y="1857364"/>
            <a:ext cx="8001056" cy="200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Олимпийский </a:t>
            </a:r>
            <a:r>
              <a:rPr lang="ru-RU" sz="4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гимн - </a:t>
            </a:r>
            <a:r>
              <a:rPr lang="ru-RU" sz="4000" dirty="0"/>
              <a:t>Гимн Олимпийских игр исполняется при поднятии Олимпийского флага во время открытия очередных игр, а также по их </a:t>
            </a:r>
            <a:r>
              <a:rPr lang="ru-RU" sz="4000" dirty="0" smtClean="0"/>
              <a:t>завершению. Написан </a:t>
            </a:r>
            <a:r>
              <a:rPr lang="ru-RU" sz="4000" dirty="0"/>
              <a:t>греческим композитором </a:t>
            </a:r>
            <a:r>
              <a:rPr lang="ru-RU" sz="4000" dirty="0" err="1">
                <a:hlinkClick r:id="rId3" tooltip="Спирос Самарас"/>
              </a:rPr>
              <a:t>Спиросом</a:t>
            </a:r>
            <a:r>
              <a:rPr lang="ru-RU" sz="4000" dirty="0">
                <a:hlinkClick r:id="rId3" tooltip="Спирос Самарас"/>
              </a:rPr>
              <a:t> </a:t>
            </a:r>
            <a:r>
              <a:rPr lang="ru-RU" sz="4000" dirty="0" err="1">
                <a:hlinkClick r:id="rId3" tooltip="Спирос Самарас"/>
              </a:rPr>
              <a:t>Самарасом</a:t>
            </a:r>
            <a:r>
              <a:rPr lang="ru-RU" sz="4000" dirty="0"/>
              <a:t>.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5720" y="3929066"/>
            <a:ext cx="8429684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Олимпийская</a:t>
            </a:r>
            <a:r>
              <a:rPr kumimoji="0" lang="ru-RU" sz="7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клятва спортсменов </a:t>
            </a:r>
            <a:r>
              <a:rPr kumimoji="0" lang="ru-RU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(о</a:t>
            </a:r>
            <a:r>
              <a:rPr lang="ru-RU" sz="4000" dirty="0" smtClean="0">
                <a:latin typeface="+mj-lt"/>
                <a:ea typeface="+mj-ea"/>
                <a:cs typeface="+mj-cs"/>
              </a:rPr>
              <a:t>дин </a:t>
            </a:r>
            <a:r>
              <a:rPr lang="ru-RU" sz="4000" dirty="0">
                <a:latin typeface="+mj-lt"/>
                <a:ea typeface="+mj-ea"/>
                <a:cs typeface="+mj-cs"/>
              </a:rPr>
              <a:t>из выдающихся спортсменов произносит клятву в честности соревнований от имени всех соревнующихся. Затем один из судей произносит клятву в честном и объективном судействе</a:t>
            </a:r>
            <a:r>
              <a:rPr lang="ru-RU" sz="4000" dirty="0" smtClean="0">
                <a:latin typeface="+mj-lt"/>
                <a:ea typeface="+mj-ea"/>
                <a:cs typeface="+mj-cs"/>
              </a:rPr>
              <a:t>.)</a:t>
            </a:r>
          </a:p>
          <a:p>
            <a:pPr lvl="0" algn="ctr">
              <a:spcBef>
                <a:spcPct val="0"/>
              </a:spcBef>
            </a:pPr>
            <a:r>
              <a:rPr lang="ru-RU" sz="3800" i="1" dirty="0" smtClean="0"/>
              <a:t>«</a:t>
            </a:r>
            <a:r>
              <a:rPr lang="ru-RU" sz="3800" i="1" dirty="0"/>
              <a:t>От имени всех спортсменов я обещаю, что мы будем участвовать в этих Олимпийских играх, уважая и соблюдая правила, по которым они проводятся, в истинно спортивном духе, во славу спорта и во имя чести своих команд».</a:t>
            </a: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714356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Олимпийская </a:t>
            </a:r>
            <a:r>
              <a:rPr lang="ru-RU" b="1" dirty="0">
                <a:solidFill>
                  <a:srgbClr val="7030A0"/>
                </a:solidFill>
              </a:rPr>
              <a:t>с</a:t>
            </a:r>
            <a:r>
              <a:rPr lang="ru-RU" b="1" dirty="0" smtClean="0">
                <a:solidFill>
                  <a:srgbClr val="7030A0"/>
                </a:solidFill>
              </a:rPr>
              <a:t>имволика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4344" name="Picture 8" descr="http://beta.newsmoldova.ru/images/18814/76/1881476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857364"/>
            <a:ext cx="3643298" cy="2064536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85720" y="4143380"/>
            <a:ext cx="4071934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Олимпийский флаг</a:t>
            </a:r>
          </a:p>
        </p:txBody>
      </p:sp>
      <p:pic>
        <p:nvPicPr>
          <p:cNvPr id="14346" name="Picture 10" descr="http://crosti.ru/patterns/00/02/68/2729a001ac/pictu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785926"/>
            <a:ext cx="3819492" cy="2544907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00562" y="4429132"/>
            <a:ext cx="4071934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Олимпийские кольца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928662" y="1857364"/>
            <a:ext cx="7858180" cy="3214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Что символизируют Олимпийские кольца?</a:t>
            </a: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325</Words>
  <Application>Microsoft Office PowerPoint</Application>
  <PresentationFormat>Экран (4:3)</PresentationFormat>
  <Paragraphs>75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«5 колец» </vt:lpstr>
      <vt:lpstr>Слайд 2</vt:lpstr>
      <vt:lpstr>XXII зимние Олимпийские игры — международное спортивное мероприятие, которое пройдёт в  Российском городе Сочи  с 7 по 23 февраля 2014 года.</vt:lpstr>
      <vt:lpstr>Слайд 4</vt:lpstr>
      <vt:lpstr>Зимние Паралимпийские игры 2014 (официально — XI Паралимпийские зимние игры) пройдут в Сочи (Россия)  с 7 по 16 марта 2014 года.</vt:lpstr>
      <vt:lpstr>Слайд 6</vt:lpstr>
      <vt:lpstr>Олимпийская символика</vt:lpstr>
      <vt:lpstr>Олимпийская символика</vt:lpstr>
      <vt:lpstr>Слайд 9</vt:lpstr>
      <vt:lpstr>Олимпийские кольца символизируют союз (единство) пяти частей света и всемирный характер Олимпийских Игр.</vt:lpstr>
      <vt:lpstr>Слайд 11</vt:lpstr>
      <vt:lpstr>Слайд 12</vt:lpstr>
      <vt:lpstr>Слайд 13</vt:lpstr>
      <vt:lpstr>Слайд 14</vt:lpstr>
      <vt:lpstr>Олимпийская символика</vt:lpstr>
      <vt:lpstr>Слайд 16</vt:lpstr>
      <vt:lpstr>Олимпийская символика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Roman</cp:lastModifiedBy>
  <cp:revision>70</cp:revision>
  <dcterms:created xsi:type="dcterms:W3CDTF">2014-01-15T08:12:53Z</dcterms:created>
  <dcterms:modified xsi:type="dcterms:W3CDTF">2014-02-09T12:33:22Z</dcterms:modified>
</cp:coreProperties>
</file>